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30"/>
  </p:notesMasterIdLst>
  <p:sldIdLst>
    <p:sldId id="256" r:id="rId2"/>
    <p:sldId id="319" r:id="rId3"/>
    <p:sldId id="318" r:id="rId4"/>
    <p:sldId id="257" r:id="rId5"/>
    <p:sldId id="258" r:id="rId6"/>
    <p:sldId id="259" r:id="rId7"/>
    <p:sldId id="304" r:id="rId8"/>
    <p:sldId id="340" r:id="rId9"/>
    <p:sldId id="292" r:id="rId10"/>
    <p:sldId id="321" r:id="rId11"/>
    <p:sldId id="260" r:id="rId12"/>
    <p:sldId id="322" r:id="rId13"/>
    <p:sldId id="323" r:id="rId14"/>
    <p:sldId id="338" r:id="rId15"/>
    <p:sldId id="341" r:id="rId16"/>
    <p:sldId id="339" r:id="rId17"/>
    <p:sldId id="324" r:id="rId18"/>
    <p:sldId id="326" r:id="rId19"/>
    <p:sldId id="327" r:id="rId20"/>
    <p:sldId id="328" r:id="rId21"/>
    <p:sldId id="336" r:id="rId22"/>
    <p:sldId id="330" r:id="rId23"/>
    <p:sldId id="331" r:id="rId24"/>
    <p:sldId id="329" r:id="rId25"/>
    <p:sldId id="332" r:id="rId26"/>
    <p:sldId id="333" r:id="rId27"/>
    <p:sldId id="337" r:id="rId28"/>
    <p:sldId id="33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4E241D-C661-426D-B491-AB53F8B7628E}">
          <p14:sldIdLst>
            <p14:sldId id="256"/>
          </p14:sldIdLst>
        </p14:section>
        <p14:section name="Summary Section" id="{CCD2D5BC-7525-4455-95A9-F33AD719329B}">
          <p14:sldIdLst>
            <p14:sldId id="319"/>
          </p14:sldIdLst>
        </p14:section>
        <p14:section name="About SPARC" id="{EB773C1F-ECF9-4EFB-A9CA-A71A749ABFD7}">
          <p14:sldIdLst>
            <p14:sldId id="318"/>
            <p14:sldId id="257"/>
            <p14:sldId id="258"/>
            <p14:sldId id="259"/>
            <p14:sldId id="304"/>
            <p14:sldId id="340"/>
            <p14:sldId id="292"/>
          </p14:sldIdLst>
        </p14:section>
        <p14:section name="Outreach" id="{6B99D6CF-05E0-4730-95E6-475F66962CF8}">
          <p14:sldIdLst>
            <p14:sldId id="321"/>
            <p14:sldId id="260"/>
          </p14:sldIdLst>
        </p14:section>
        <p14:section name="Sumo Bot" id="{0F74B9C7-78FA-419E-989D-188EF831C3B4}">
          <p14:sldIdLst>
            <p14:sldId id="322"/>
            <p14:sldId id="323"/>
            <p14:sldId id="338"/>
            <p14:sldId id="341"/>
            <p14:sldId id="339"/>
          </p14:sldIdLst>
        </p14:section>
        <p14:section name="Maker topic" id="{315F53C1-C7DF-49EE-AD6B-A0D8A09E6B5C}">
          <p14:sldIdLst>
            <p14:sldId id="324"/>
            <p14:sldId id="326"/>
            <p14:sldId id="327"/>
            <p14:sldId id="328"/>
            <p14:sldId id="336"/>
            <p14:sldId id="330"/>
            <p14:sldId id="331"/>
            <p14:sldId id="329"/>
            <p14:sldId id="332"/>
            <p14:sldId id="333"/>
            <p14:sldId id="337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4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6" autoAdjust="0"/>
    <p:restoredTop sz="94643" autoAdjust="0"/>
  </p:normalViewPr>
  <p:slideViewPr>
    <p:cSldViewPr snapToGrid="0">
      <p:cViewPr>
        <p:scale>
          <a:sx n="99" d="100"/>
          <a:sy n="99" d="100"/>
        </p:scale>
        <p:origin x="-91" y="-403"/>
      </p:cViewPr>
      <p:guideLst/>
    </p:cSldViewPr>
  </p:slideViewPr>
  <p:outlineViewPr>
    <p:cViewPr>
      <p:scale>
        <a:sx n="33" d="100"/>
        <a:sy n="33" d="100"/>
      </p:scale>
      <p:origin x="0" y="-2461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E0660-2AAC-E146-85F7-7906298D2758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49C72-B790-6B4E-A13F-357AB543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Fall 2016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Loachapoka</a:t>
            </a:r>
            <a:r>
              <a:rPr lang="en-US" dirty="0">
                <a:solidFill>
                  <a:schemeClr val="tx1"/>
                </a:solidFill>
              </a:rPr>
              <a:t> Robotics Mentoring- Mondays, Tuesdays, and Thursdays 3:00PM to 4:30PM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ECE Minority Presentation- November 14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AJHS E-Day- November 17th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South’s Best- December 3-4th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SCORE Claw Machine- December 3-4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2016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E-Day- Late February or early March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SPACE Day- Possible Event Next Semester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IEEE Sumo Robotics Competition (with local middle and high schools)- Spring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9C72-B790-6B4E-A13F-357AB5437C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5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8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7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youtube.com/watch?v=8glT9sQ6UDI&amp;ab_channel=HypeAnime24%2F7" TargetMode="External"/><Relationship Id="rId2" Type="http://schemas.openxmlformats.org/officeDocument/2006/relationships/hyperlink" Target="http://www.robotroom.com/SumoRu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3PSAzKb0vVk&amp;ab_channel=botlanta" TargetMode="External"/><Relationship Id="rId4" Type="http://schemas.openxmlformats.org/officeDocument/2006/relationships/hyperlink" Target="https://mcuoneclipse.com/2014/12/21/sumo-with-gopro-and-other-sumo-video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room.com/SumoRule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levels/1/challenges/1" TargetMode="External"/><Relationship Id="rId2" Type="http://schemas.openxmlformats.org/officeDocument/2006/relationships/hyperlink" Target="https://www.codecademy.com/learn/learn-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ARC-Auburn/Git-Practi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ithub.com/SPARC-Aubur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sparc-auburn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hyperlink" Target="mailto:sparc.auburn@gmail.com" TargetMode="External"/><Relationship Id="rId4" Type="http://schemas.openxmlformats.org/officeDocument/2006/relationships/hyperlink" Target="https://sparc-auburn.slack.com/messages/general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485" y="2021112"/>
            <a:ext cx="7475220" cy="2191146"/>
          </a:xfrm>
        </p:spPr>
        <p:txBody>
          <a:bodyPr/>
          <a:lstStyle/>
          <a:p>
            <a:r>
              <a:rPr lang="en-US" dirty="0"/>
              <a:t>Welcome to: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50" y="328613"/>
            <a:ext cx="6575895" cy="1571340"/>
          </a:xfrm>
        </p:spPr>
        <p:txBody>
          <a:bodyPr>
            <a:normAutofit/>
          </a:bodyPr>
          <a:lstStyle/>
          <a:p>
            <a:r>
              <a:rPr lang="en-US" sz="3200" b="1" dirty="0"/>
              <a:t>Maker Training Session</a:t>
            </a:r>
          </a:p>
          <a:p>
            <a:r>
              <a:rPr lang="en-US" sz="2400" dirty="0"/>
              <a:t>5:30 PM Tuesday, January 23, 2017</a:t>
            </a:r>
          </a:p>
          <a:p>
            <a:r>
              <a:rPr lang="en-US" sz="2400" dirty="0"/>
              <a:t>Broun Hall, Room 235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24094-092A-469D-87C1-E7E305DD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471" b="24375"/>
          <a:stretch/>
        </p:blipFill>
        <p:spPr>
          <a:xfrm>
            <a:off x="2547222" y="4073845"/>
            <a:ext cx="7093744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0F10-DA76-4934-8E63-FC2B755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53518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019" y="683906"/>
            <a:ext cx="7772400" cy="700305"/>
          </a:xfrm>
        </p:spPr>
        <p:txBody>
          <a:bodyPr/>
          <a:lstStyle/>
          <a:p>
            <a:r>
              <a:rPr lang="en-US" dirty="0"/>
              <a:t>Outreach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3" y="2124367"/>
            <a:ext cx="4886325" cy="39746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Opelika HS FRC Team</a:t>
            </a:r>
          </a:p>
          <a:p>
            <a:pPr lvl="1"/>
            <a:r>
              <a:rPr lang="en-US" dirty="0"/>
              <a:t>Help mentor a FIRST Robotics Competition (FRC) Team</a:t>
            </a:r>
          </a:p>
          <a:p>
            <a:pPr lvl="1"/>
            <a:r>
              <a:rPr lang="en-US" dirty="0"/>
              <a:t> Mon Tue Thu: 3:30-6:30, Fri: 3:30-9:30, Sat:10-6</a:t>
            </a:r>
          </a:p>
          <a:p>
            <a:r>
              <a:rPr lang="en-US" dirty="0">
                <a:solidFill>
                  <a:schemeClr val="tx1"/>
                </a:solidFill>
              </a:rPr>
              <a:t>E-Day</a:t>
            </a:r>
          </a:p>
          <a:p>
            <a:pPr lvl="1"/>
            <a:r>
              <a:rPr lang="en-US" dirty="0"/>
              <a:t>Help display projects in Broun, Student Center, and Concourse to high school students.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Friday, Feb</a:t>
            </a:r>
            <a:r>
              <a:rPr lang="en-US" dirty="0"/>
              <a:t>ruary 23</a:t>
            </a:r>
            <a:r>
              <a:rPr lang="en-US" baseline="30000" dirty="0"/>
              <a:t>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0079" y="3673317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Robot in 3 Days 2018 Bot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00079" y="6365302"/>
            <a:ext cx="2699174" cy="289029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None/>
            </a:pPr>
            <a:r>
              <a:rPr lang="en-US" sz="1650" dirty="0">
                <a:solidFill>
                  <a:schemeClr val="tx1"/>
                </a:solidFill>
              </a:rPr>
              <a:t>Engineering Tailgate 2016 SPARC Table</a:t>
            </a:r>
          </a:p>
        </p:txBody>
      </p:sp>
      <p:pic>
        <p:nvPicPr>
          <p:cNvPr id="9" name="Picture 2" descr="https://lh3.googleusercontent.com/v5Q1j9pbLSfFPCR6pJrFzELDgrrXuvHXF8AtwTmxhvNARP64YMmyP1yG1Q7kj_xBTTOgPi_YNTJZdKIn-oaGduxNsBu0t640mxNPYdVFgLtfOWSg45_WZtnBUFWb3w_GBlqmmcsd6odk5R-gGzULkJpcaJ63s72YPd2zUjSReYNPtSb3VOxJt9MU14I0m-u3qtAToSyFxOiV50ctDdhUNLLq-OTLaj5snd8qtLDVtpemgRbOBsHvt_VKWDpvKA-DOCS9sVb_-Qrr6O3VGKszIozZvUqqWLfOgIYxMu1p-MSXqaaZELWpxxptAXz6GVf0aICeE_GDehKu_zGOJXjXqp27L9JlWWNC533FLvngb119e5bINJcrVU4t5tK2uwoVPdd5WUJ5BkkFALWQSVGMt8hB-9JwXlCzQWbioFZ_O5UpgSExI9lhWit2OAbsHp7_Q4RbCPfv7iv1pTrDSspJ7q24ap1iuLx8yZ_-T_Xh-htrGIzebRXLB2hBwIMP669zvA2cnwgdDBGH8oR_KHJ7CJtDGIGVLAUqUnhXWnCD1zY3juOm36oog7y7epYdNkOdLJvzy_YCJ78g878IFLeyC1WKekAu_Z8jrogyPmHuRrxhjndSCQ=w1411-h105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05" y="4121237"/>
            <a:ext cx="2929929" cy="21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TDul42UQAA1Qsb.jpg:large">
            <a:extLst>
              <a:ext uri="{FF2B5EF4-FFF2-40B4-BE49-F238E27FC236}">
                <a16:creationId xmlns:a16="http://schemas.microsoft.com/office/drawing/2014/main" id="{443449D4-DAFB-4413-A661-8A21D8191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2187" b="7871"/>
          <a:stretch/>
        </p:blipFill>
        <p:spPr bwMode="auto">
          <a:xfrm>
            <a:off x="7468301" y="396552"/>
            <a:ext cx="2946333" cy="32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DB9CFC-B301-44B6-912D-7CAEE17B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Sumo Robotics Tournament</a:t>
            </a:r>
          </a:p>
        </p:txBody>
      </p:sp>
    </p:spTree>
    <p:extLst>
      <p:ext uri="{BB962C8B-B14F-4D97-AF65-F5344CB8AC3E}">
        <p14:creationId xmlns:p14="http://schemas.microsoft.com/office/powerpoint/2010/main" val="257230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5D50-F9EB-46A6-ACEB-00A7271B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Sumo Bot Competition?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144FD-2A45-48F9-BD7B-3A09DDF5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6590912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robots are placed in a ring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attempt to push each other outside of ring.</a:t>
            </a:r>
          </a:p>
          <a:p>
            <a:pPr lvl="1"/>
            <a:r>
              <a:rPr lang="en-US" dirty="0"/>
              <a:t>Typically autonomous</a:t>
            </a:r>
          </a:p>
          <a:p>
            <a:pPr lvl="1"/>
            <a:r>
              <a:rPr lang="en-US" dirty="0"/>
              <a:t>First robot that touches outside of the ring loses the round.</a:t>
            </a:r>
          </a:p>
          <a:p>
            <a:r>
              <a:rPr lang="en-US" dirty="0"/>
              <a:t>The competitions “are non-destructive, family friendly, and great learning experiences.”</a:t>
            </a:r>
          </a:p>
          <a:p>
            <a:r>
              <a:rPr lang="en-US" dirty="0"/>
              <a:t>Classes of Sumo Bots</a:t>
            </a:r>
          </a:p>
          <a:p>
            <a:pPr lvl="1"/>
            <a:r>
              <a:rPr lang="en-US" dirty="0"/>
              <a:t>Japanese class (&lt; 6.6 pounds)</a:t>
            </a:r>
          </a:p>
          <a:p>
            <a:pPr lvl="1"/>
            <a:r>
              <a:rPr lang="en-US" b="1" i="1" dirty="0"/>
              <a:t>Mini-class (&lt; 1.1 pounds)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http://www.robotroom.com/SumoRules.html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 descr="Image result for sumo robotics competition">
            <a:extLst>
              <a:ext uri="{FF2B5EF4-FFF2-40B4-BE49-F238E27FC236}">
                <a16:creationId xmlns:a16="http://schemas.microsoft.com/office/drawing/2014/main" id="{589B0B23-5AC2-4F96-9F64-4F666F5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19" y="2561945"/>
            <a:ext cx="4195763" cy="2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F5CD4-4089-49DB-8E12-E660F0FBF727}"/>
              </a:ext>
            </a:extLst>
          </p:cNvPr>
          <p:cNvSpPr txBox="1"/>
          <p:nvPr/>
        </p:nvSpPr>
        <p:spPr>
          <a:xfrm>
            <a:off x="7286624" y="5015205"/>
            <a:ext cx="40957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https://mcuoneclipse.com/2014/12/21/sumo-with-gopro-and-other-sumo-videos/</a:t>
            </a:r>
            <a:endParaRPr lang="en-US" sz="1000" dirty="0"/>
          </a:p>
          <a:p>
            <a:endParaRPr lang="en-US" dirty="0"/>
          </a:p>
        </p:txBody>
      </p:sp>
      <p:pic>
        <p:nvPicPr>
          <p:cNvPr id="7" name="Picture 2" descr="Image result for youtube logo">
            <a:hlinkClick r:id="rId5"/>
            <a:extLst>
              <a:ext uri="{FF2B5EF4-FFF2-40B4-BE49-F238E27FC236}">
                <a16:creationId xmlns:a16="http://schemas.microsoft.com/office/drawing/2014/main" id="{1B8B0027-4320-4EDA-B9AE-C85DA3BA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5578878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619B-70BF-4D76-A9A2-80B588E01FA3}"/>
              </a:ext>
            </a:extLst>
          </p:cNvPr>
          <p:cNvSpPr txBox="1"/>
          <p:nvPr/>
        </p:nvSpPr>
        <p:spPr>
          <a:xfrm>
            <a:off x="7843836" y="5565470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 Class</a:t>
            </a:r>
          </a:p>
        </p:txBody>
      </p:sp>
      <p:pic>
        <p:nvPicPr>
          <p:cNvPr id="9" name="Picture 2" descr="Image result for youtube logo">
            <a:hlinkClick r:id="rId7"/>
            <a:extLst>
              <a:ext uri="{FF2B5EF4-FFF2-40B4-BE49-F238E27FC236}">
                <a16:creationId xmlns:a16="http://schemas.microsoft.com/office/drawing/2014/main" id="{DB78A925-227D-473E-BCD4-F1F72B2C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96" y="6067867"/>
            <a:ext cx="533065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F1028-8BB4-44B7-8BFB-87F6928F8D47}"/>
              </a:ext>
            </a:extLst>
          </p:cNvPr>
          <p:cNvSpPr txBox="1"/>
          <p:nvPr/>
        </p:nvSpPr>
        <p:spPr>
          <a:xfrm>
            <a:off x="7843835" y="6054459"/>
            <a:ext cx="179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Japanese Class</a:t>
            </a:r>
          </a:p>
        </p:txBody>
      </p:sp>
    </p:spTree>
    <p:extLst>
      <p:ext uri="{BB962C8B-B14F-4D97-AF65-F5344CB8AC3E}">
        <p14:creationId xmlns:p14="http://schemas.microsoft.com/office/powerpoint/2010/main" val="378432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0F44-8B13-4196-A432-407F382F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Mini-Class Requirements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Weight Constraint: &lt; 500g(1.1lbs)</a:t>
                </a:r>
              </a:p>
              <a:p>
                <a:r>
                  <a:rPr lang="en-US" dirty="0"/>
                  <a:t>Size Constraints (at start of round)</a:t>
                </a:r>
              </a:p>
              <a:p>
                <a:pPr lvl="1"/>
                <a:r>
                  <a:rPr lang="en-US" dirty="0"/>
                  <a:t>Width: 10cm (3.93”)</a:t>
                </a:r>
              </a:p>
              <a:p>
                <a:pPr lvl="1"/>
                <a:r>
                  <a:rPr lang="en-US" dirty="0"/>
                  <a:t>Length: 10cm (3.93”)</a:t>
                </a:r>
              </a:p>
              <a:p>
                <a:pPr lvl="1"/>
                <a:r>
                  <a:rPr lang="en-US" dirty="0"/>
                  <a:t>Height: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Robots must not</a:t>
                </a:r>
              </a:p>
              <a:p>
                <a:pPr lvl="1"/>
                <a:r>
                  <a:rPr lang="en-US" dirty="0"/>
                  <a:t>Emit smoke or fire</a:t>
                </a:r>
              </a:p>
              <a:p>
                <a:pPr lvl="1"/>
                <a:r>
                  <a:rPr lang="en-US" dirty="0"/>
                  <a:t>Leak, stain, or soil</a:t>
                </a:r>
              </a:p>
              <a:p>
                <a:pPr lvl="1"/>
                <a:r>
                  <a:rPr lang="en-US" dirty="0"/>
                  <a:t>Disperse powder, grit, or grime</a:t>
                </a:r>
              </a:p>
              <a:p>
                <a:pPr lvl="1"/>
                <a:r>
                  <a:rPr lang="en-US" dirty="0"/>
                  <a:t>Spray, throw, or use projectiles</a:t>
                </a:r>
              </a:p>
              <a:p>
                <a:pPr lvl="1"/>
                <a:r>
                  <a:rPr lang="en-US" dirty="0"/>
                  <a:t>Jam, shock, or electromagnetically interfere</a:t>
                </a:r>
              </a:p>
              <a:p>
                <a:pPr lvl="1"/>
                <a:r>
                  <a:rPr lang="en-US" dirty="0"/>
                  <a:t>Snare, entangle, or employ nets/rope</a:t>
                </a:r>
              </a:p>
              <a:p>
                <a:pPr lvl="1"/>
                <a:r>
                  <a:rPr lang="en-US" dirty="0"/>
                  <a:t>Scratch, gouge, or scrape</a:t>
                </a:r>
              </a:p>
              <a:p>
                <a:pPr lvl="1"/>
                <a:r>
                  <a:rPr lang="en-US" dirty="0"/>
                  <a:t>Have sticky/magnetic/suction wheels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5F847-08EF-48EB-8682-D7C9D4AB3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2919" y="2011680"/>
                <a:ext cx="5219312" cy="4206240"/>
              </a:xfrm>
              <a:blipFill>
                <a:blip r:embed="rId2"/>
                <a:stretch>
                  <a:fillRect l="-1050" t="-2609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FB6AB5-15D5-4CED-841D-E94E6B21BDB9}"/>
              </a:ext>
            </a:extLst>
          </p:cNvPr>
          <p:cNvSpPr txBox="1">
            <a:spLocks/>
          </p:cNvSpPr>
          <p:nvPr/>
        </p:nvSpPr>
        <p:spPr>
          <a:xfrm>
            <a:off x="6094958" y="4364831"/>
            <a:ext cx="5577929" cy="2323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Qualification requirements </a:t>
            </a:r>
          </a:p>
          <a:p>
            <a:pPr lvl="1"/>
            <a:r>
              <a:rPr lang="en-US" dirty="0"/>
              <a:t>be able to navigate ring without being pushed</a:t>
            </a:r>
          </a:p>
          <a:p>
            <a:pPr lvl="1"/>
            <a:r>
              <a:rPr lang="en-US" dirty="0"/>
              <a:t>have button to move after 5 second delay</a:t>
            </a:r>
          </a:p>
          <a:p>
            <a:r>
              <a:rPr lang="en-US" sz="2000" dirty="0"/>
              <a:t>Rules are based on: </a:t>
            </a:r>
            <a:r>
              <a:rPr lang="en-US" sz="2000" dirty="0">
                <a:hlinkClick r:id="rId3"/>
              </a:rPr>
              <a:t>http://www.robotroom.com/SumoRules.html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28" name="Picture 4" descr="Rulers measuring the width and depth of a Mini-class Sumo robot">
            <a:extLst>
              <a:ext uri="{FF2B5EF4-FFF2-40B4-BE49-F238E27FC236}">
                <a16:creationId xmlns:a16="http://schemas.microsoft.com/office/drawing/2014/main" id="{C1C5626F-E707-452B-B914-D891AA6C9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41" y="2004536"/>
            <a:ext cx="2869162" cy="230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5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C482-C7DA-49E1-978F-D514BF71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SPARC MINI-CLASS Part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CDF-B0A4-4A43-BF1E-66B6819C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6062275" cy="4206240"/>
          </a:xfrm>
        </p:spPr>
        <p:txBody>
          <a:bodyPr/>
          <a:lstStyle/>
          <a:p>
            <a:pPr lvl="1"/>
            <a:r>
              <a:rPr lang="en-US" dirty="0"/>
              <a:t>up to 3 micro continuous servos</a:t>
            </a:r>
          </a:p>
          <a:p>
            <a:pPr lvl="1"/>
            <a:r>
              <a:rPr lang="en-US" dirty="0"/>
              <a:t>up to 2 servo wheels</a:t>
            </a:r>
          </a:p>
          <a:p>
            <a:pPr lvl="1"/>
            <a:r>
              <a:rPr lang="en-US" dirty="0"/>
              <a:t>all mechanical frame must be 3D printed</a:t>
            </a:r>
          </a:p>
          <a:p>
            <a:pPr lvl="2"/>
            <a:r>
              <a:rPr lang="en-US" dirty="0"/>
              <a:t>no sheet metal or raw plastics allowed</a:t>
            </a:r>
          </a:p>
          <a:p>
            <a:pPr lvl="1"/>
            <a:r>
              <a:rPr lang="en-US" dirty="0"/>
              <a:t>use any screws, nuts, washers</a:t>
            </a:r>
          </a:p>
          <a:p>
            <a:pPr lvl="1"/>
            <a:r>
              <a:rPr lang="en-US" dirty="0"/>
              <a:t>use Arduino Nano (clones), protoboard, wires, etc.</a:t>
            </a:r>
          </a:p>
          <a:p>
            <a:pPr lvl="1"/>
            <a:r>
              <a:rPr lang="en-US" dirty="0"/>
              <a:t>up to 2 Ultrasonic sensors</a:t>
            </a:r>
          </a:p>
          <a:p>
            <a:pPr lvl="1"/>
            <a:r>
              <a:rPr lang="en-US" dirty="0"/>
              <a:t>up to 4 line following sensors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49983-28E2-4A84-97EA-85E5E951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86" y="2135981"/>
            <a:ext cx="4037668" cy="2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903D-6756-4B36-9573-14B6E540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Training Session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DC9E-A0FA-40FA-AF59-E35811857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Version Control (Git and GitHub)</a:t>
            </a:r>
          </a:p>
          <a:p>
            <a:r>
              <a:rPr lang="en-US" dirty="0"/>
              <a:t>3D CAD Parts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3D Printing (</a:t>
            </a:r>
            <a:r>
              <a:rPr lang="en-US" dirty="0" err="1"/>
              <a:t>Lulzbot</a:t>
            </a:r>
            <a:r>
              <a:rPr lang="en-US" dirty="0"/>
              <a:t> </a:t>
            </a:r>
            <a:r>
              <a:rPr lang="en-US" dirty="0" err="1"/>
              <a:t>Taz</a:t>
            </a:r>
            <a:r>
              <a:rPr lang="en-US" dirty="0"/>
              <a:t> 3 w/ </a:t>
            </a:r>
            <a:r>
              <a:rPr lang="en-US" dirty="0" err="1"/>
              <a:t>Cura</a:t>
            </a:r>
            <a:r>
              <a:rPr lang="en-US" dirty="0"/>
              <a:t> 3.1)</a:t>
            </a:r>
          </a:p>
          <a:p>
            <a:r>
              <a:rPr lang="en-US" dirty="0"/>
              <a:t>3D CAD Review and Assemblies (</a:t>
            </a:r>
            <a:r>
              <a:rPr lang="en-US" dirty="0" err="1"/>
              <a:t>Solidworks</a:t>
            </a:r>
            <a:r>
              <a:rPr lang="en-US" dirty="0"/>
              <a:t>)</a:t>
            </a:r>
          </a:p>
          <a:p>
            <a:r>
              <a:rPr lang="en-US" dirty="0"/>
              <a:t>Electrical Prototyping and intro to Arduino</a:t>
            </a:r>
          </a:p>
          <a:p>
            <a:r>
              <a:rPr lang="en-US" dirty="0"/>
              <a:t>Soldering and Electrical Fabrication</a:t>
            </a:r>
          </a:p>
          <a:p>
            <a:r>
              <a:rPr lang="en-US" dirty="0"/>
              <a:t>Basic Robotics Programming and PWM</a:t>
            </a:r>
          </a:p>
          <a:p>
            <a:r>
              <a:rPr lang="en-US" dirty="0"/>
              <a:t>Basic Sensor Programming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6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EC7F-C3AE-49DC-B457-A8199E31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Topic:</a:t>
            </a:r>
            <a:br>
              <a:rPr lang="en-US" dirty="0"/>
            </a:br>
            <a:r>
              <a:rPr lang="en-US" dirty="0"/>
              <a:t>Version Control and Git</a:t>
            </a:r>
          </a:p>
        </p:txBody>
      </p:sp>
    </p:spTree>
    <p:extLst>
      <p:ext uri="{BB962C8B-B14F-4D97-AF65-F5344CB8AC3E}">
        <p14:creationId xmlns:p14="http://schemas.microsoft.com/office/powerpoint/2010/main" val="89678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8" y="284176"/>
            <a:ext cx="10078491" cy="1508760"/>
          </a:xfrm>
        </p:spPr>
        <p:txBody>
          <a:bodyPr/>
          <a:lstStyle/>
          <a:p>
            <a:r>
              <a:rPr lang="en-US" dirty="0"/>
              <a:t>Why use Version Control System (VCS)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2" y="2057400"/>
            <a:ext cx="4989367" cy="454436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Allows seamless collaboration on files</a:t>
            </a:r>
          </a:p>
          <a:p>
            <a:r>
              <a:rPr lang="en-US" dirty="0">
                <a:solidFill>
                  <a:schemeClr val="tx1"/>
                </a:solidFill>
              </a:rPr>
              <a:t>Provides a central location for files</a:t>
            </a:r>
          </a:p>
          <a:p>
            <a:r>
              <a:rPr lang="en-US" dirty="0">
                <a:solidFill>
                  <a:schemeClr val="tx1"/>
                </a:solidFill>
              </a:rPr>
              <a:t>Prevents loss of data by documenting all changes</a:t>
            </a:r>
          </a:p>
          <a:p>
            <a:r>
              <a:rPr lang="en-US" dirty="0">
                <a:solidFill>
                  <a:schemeClr val="tx1"/>
                </a:solidFill>
              </a:rPr>
              <a:t>If new bugs arise, files can be reverted back</a:t>
            </a:r>
          </a:p>
          <a:p>
            <a:r>
              <a:rPr lang="en-US" dirty="0">
                <a:solidFill>
                  <a:schemeClr val="tx1"/>
                </a:solidFill>
              </a:rPr>
              <a:t>Works with just about any file</a:t>
            </a:r>
          </a:p>
          <a:p>
            <a:r>
              <a:rPr lang="en-US" dirty="0"/>
              <a:t>Text based files allow line by line difference checking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Git is a VCS for software development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860146" y="2057400"/>
            <a:ext cx="2299855" cy="12030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Repository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Version 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15941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01102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069805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921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064416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916027" y="3386889"/>
            <a:ext cx="0" cy="1215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71889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4242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65955" y="4728532"/>
            <a:ext cx="735294" cy="703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User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63854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84908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68855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72451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95876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114760" y="3487684"/>
            <a:ext cx="372979" cy="1013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1833883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Terms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397" y="2077827"/>
            <a:ext cx="5613887" cy="46649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Repository (Master Branch)- </a:t>
            </a:r>
            <a:r>
              <a:rPr lang="en-US" dirty="0">
                <a:solidFill>
                  <a:schemeClr val="tx1"/>
                </a:solidFill>
              </a:rPr>
              <a:t>a central location in which data is stored and managed.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Branch-</a:t>
            </a:r>
            <a:r>
              <a:rPr lang="en-US" dirty="0">
                <a:solidFill>
                  <a:schemeClr val="tx1"/>
                </a:solidFill>
              </a:rPr>
              <a:t> an alternative version of the repository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Clone- </a:t>
            </a:r>
            <a:r>
              <a:rPr lang="en-US" dirty="0">
                <a:solidFill>
                  <a:schemeClr val="tx1"/>
                </a:solidFill>
              </a:rPr>
              <a:t>copying of files from a repository into a local branch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Commit- </a:t>
            </a:r>
            <a:r>
              <a:rPr lang="en-US" dirty="0">
                <a:solidFill>
                  <a:schemeClr val="tx1"/>
                </a:solidFill>
              </a:rPr>
              <a:t>push and pull from local branch to repository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Hotfix- </a:t>
            </a:r>
            <a:r>
              <a:rPr lang="en-US" dirty="0">
                <a:solidFill>
                  <a:schemeClr val="tx1"/>
                </a:solidFill>
              </a:rPr>
              <a:t>a fix of a user specific bug</a:t>
            </a:r>
          </a:p>
          <a:p>
            <a:pPr marL="3429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02" y="1976425"/>
            <a:ext cx="799018" cy="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4018146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748352" y="4401112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02" y="3011649"/>
            <a:ext cx="799018" cy="9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4960215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2748352" y="5343181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26" y="4949124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213" y="4034669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17" y="5913375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2748352" y="6296341"/>
            <a:ext cx="761991" cy="9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Image result for repositor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26" y="5902284"/>
            <a:ext cx="641276" cy="7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3570726" y="6424620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reposit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6250" r="-5766"/>
          <a:stretch/>
        </p:blipFill>
        <p:spPr bwMode="auto">
          <a:xfrm>
            <a:off x="3552239" y="5929639"/>
            <a:ext cx="678250" cy="2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4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FAF-419E-459C-A6F9-5AAE9CB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2050020"/>
                  </p:ext>
                </p:extLst>
              </p:nvPr>
            </p:nvGraphicFramePr>
            <p:xfrm>
              <a:off x="2209800" y="2011366"/>
              <a:ext cx="7772400" cy="4206875"/>
            </p:xfrm>
            <a:graphic>
              <a:graphicData uri="http://schemas.microsoft.com/office/powerpoint/2016/summaryzoom">
                <psuz:summaryZm>
                  <psuz:summaryZmObj sectionId="{EB773C1F-ECF9-4EFB-A9CA-A71A749ABFD7}">
                    <psuz:zmPr id="{A8EC4F4D-9FC9-48D6-A65E-ACFA87AC4CF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99D6CF-05E0-4730-95E6-475F66962CF8}">
                    <psuz:zmPr id="{B8E7EE7F-87AD-41ED-8EC7-9B38AF8801B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147242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F74B9C7-78FA-419E-989D-188EF831C3B4}">
                    <psuz:zmPr id="{70027254-3D7F-47B7-A512-5220BD32258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598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5F53C1-C7DF-49EE-AD6B-A0D8A09E6B5C}">
                    <psuz:zmPr id="{7EE185D2-0852-41DD-8297-3CD17EB6B23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9303" y="2166541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6FB2C97-1DD2-4E90-A973-2729A46AA99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209800" y="2011366"/>
                <a:ext cx="7772400" cy="4206875"/>
                <a:chOff x="2209800" y="2011366"/>
                <a:chExt cx="7772400" cy="4206875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67398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9103" y="2158608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7398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9103" y="417790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97541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Work Flow</a:t>
            </a:r>
          </a:p>
        </p:txBody>
      </p:sp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7992035" y="516398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C9235-B011-4670-B6B5-B7F30CF202BD}"/>
              </a:ext>
            </a:extLst>
          </p:cNvPr>
          <p:cNvSpPr txBox="1"/>
          <p:nvPr/>
        </p:nvSpPr>
        <p:spPr>
          <a:xfrm>
            <a:off x="4117265" y="6375892"/>
            <a:ext cx="774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https://www.atlassian.com/git/tutorials/comparing-workflows/gitflow-workflow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55D7E4A-3C85-42F5-BD09-ACD921F1A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3183" y="2289810"/>
            <a:ext cx="8465634" cy="34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Git Work Flow</a:t>
            </a:r>
          </a:p>
        </p:txBody>
      </p:sp>
      <p:pic>
        <p:nvPicPr>
          <p:cNvPr id="2052" name="Picture 4" descr="Image result for g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28105"/>
          <a:stretch/>
        </p:blipFill>
        <p:spPr bwMode="auto">
          <a:xfrm>
            <a:off x="7992035" y="516398"/>
            <a:ext cx="2261160" cy="9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C9235-B011-4670-B6B5-B7F30CF202BD}"/>
              </a:ext>
            </a:extLst>
          </p:cNvPr>
          <p:cNvSpPr txBox="1"/>
          <p:nvPr/>
        </p:nvSpPr>
        <p:spPr>
          <a:xfrm>
            <a:off x="4117265" y="6375892"/>
            <a:ext cx="774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https://www.atlassian.com/git/tutorials/comparing-workflows/gitflow-workflow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1C4BB3-4FB8-4095-A6AB-947F31C51D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249"/>
          <a:stretch/>
        </p:blipFill>
        <p:spPr>
          <a:xfrm>
            <a:off x="2558415" y="2373116"/>
            <a:ext cx="7075170" cy="40484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AC6D38A-6C6B-458B-B5D5-515ED2DD4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87976"/>
          <a:stretch/>
        </p:blipFill>
        <p:spPr>
          <a:xfrm>
            <a:off x="2914650" y="1918666"/>
            <a:ext cx="6362700" cy="5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2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110" y="2057400"/>
            <a:ext cx="10778490" cy="4038600"/>
          </a:xfrm>
        </p:spPr>
        <p:txBody>
          <a:bodyPr>
            <a:normAutofit/>
          </a:bodyPr>
          <a:lstStyle/>
          <a:p>
            <a:r>
              <a:rPr lang="en-US" sz="2800" dirty="0"/>
              <a:t>GitHub is an online Git VCS for software developers.</a:t>
            </a:r>
          </a:p>
          <a:p>
            <a:r>
              <a:rPr lang="en-US" sz="2800" dirty="0"/>
              <a:t>Advertised as “social coding”</a:t>
            </a:r>
          </a:p>
          <a:p>
            <a:r>
              <a:rPr lang="en-US" sz="2800" dirty="0"/>
              <a:t>It is free, open source, and widely used.</a:t>
            </a:r>
          </a:p>
          <a:p>
            <a:r>
              <a:rPr lang="en-US" sz="2800" dirty="0"/>
              <a:t>Is not limited to just software files. </a:t>
            </a:r>
          </a:p>
          <a:p>
            <a:r>
              <a:rPr lang="en-US" sz="2800" dirty="0"/>
              <a:t>SPARC projects and documents are highly integrated into GitHub</a:t>
            </a:r>
          </a:p>
          <a:p>
            <a:r>
              <a:rPr lang="en-US" sz="2800" b="1" dirty="0"/>
              <a:t>Other Popular Free Alternatives: </a:t>
            </a:r>
            <a:r>
              <a:rPr lang="en-US" sz="2800" dirty="0"/>
              <a:t>Bitbucket and GitLab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github logo">
            <a:extLst>
              <a:ext uri="{FF2B5EF4-FFF2-40B4-BE49-F238E27FC236}">
                <a16:creationId xmlns:a16="http://schemas.microsoft.com/office/drawing/2014/main" id="{423CD553-3D0E-4BCB-815A-65FC257B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24" y="249678"/>
            <a:ext cx="1543259" cy="154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68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Git and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56214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Basic (GUI)</a:t>
            </a:r>
          </a:p>
          <a:p>
            <a:pPr lvl="1"/>
            <a:r>
              <a:rPr lang="en-US" sz="2200" dirty="0" err="1"/>
              <a:t>GitKraken</a:t>
            </a:r>
            <a:endParaRPr lang="en-US" sz="2200" dirty="0"/>
          </a:p>
          <a:p>
            <a:pPr lvl="1"/>
            <a:r>
              <a:rPr lang="en-US" sz="2200" dirty="0" err="1"/>
              <a:t>SourceTree</a:t>
            </a:r>
            <a:endParaRPr lang="en-US" sz="2200" dirty="0"/>
          </a:p>
          <a:p>
            <a:pPr lvl="1"/>
            <a:r>
              <a:rPr lang="en-US" sz="2200" dirty="0"/>
              <a:t>GitHub Desktop</a:t>
            </a:r>
          </a:p>
          <a:p>
            <a:r>
              <a:rPr lang="en-US" b="1" dirty="0"/>
              <a:t>Advanced (Terminal/</a:t>
            </a:r>
            <a:r>
              <a:rPr lang="en-US" b="1" dirty="0" err="1"/>
              <a:t>GitBash</a:t>
            </a:r>
            <a:r>
              <a:rPr lang="en-US" b="1" dirty="0"/>
              <a:t>)</a:t>
            </a:r>
          </a:p>
          <a:p>
            <a:pPr lvl="1"/>
            <a:r>
              <a:rPr lang="en-US" sz="2200" dirty="0"/>
              <a:t>Use terminal Commands after installing </a:t>
            </a:r>
            <a:r>
              <a:rPr lang="en-US" sz="2200" dirty="0" err="1"/>
              <a:t>git</a:t>
            </a:r>
            <a:r>
              <a:rPr lang="en-US" sz="2200" dirty="0"/>
              <a:t> on operating system</a:t>
            </a:r>
          </a:p>
          <a:p>
            <a:pPr lvl="1"/>
            <a:r>
              <a:rPr lang="en-US" sz="2200" u="sng" dirty="0"/>
              <a:t>Example Commands:</a:t>
            </a:r>
          </a:p>
          <a:p>
            <a:pPr lvl="2"/>
            <a:r>
              <a:rPr lang="en-US" sz="2200" i="1" dirty="0" err="1"/>
              <a:t>git</a:t>
            </a:r>
            <a:r>
              <a:rPr lang="en-US" sz="2200" i="1" dirty="0"/>
              <a:t> clone /path/to/repository</a:t>
            </a:r>
          </a:p>
          <a:p>
            <a:pPr lvl="2"/>
            <a:r>
              <a:rPr lang="en-US" altLang="en-US" sz="2200" i="1" dirty="0" err="1"/>
              <a:t>git</a:t>
            </a:r>
            <a:r>
              <a:rPr lang="en-US" altLang="en-US" sz="2200" i="1" dirty="0"/>
              <a:t> commit -m "Commit message" </a:t>
            </a:r>
          </a:p>
          <a:p>
            <a:pPr lvl="2"/>
            <a:r>
              <a:rPr lang="en-US" altLang="en-US" sz="2200" i="1" dirty="0" err="1"/>
              <a:t>git</a:t>
            </a:r>
            <a:r>
              <a:rPr lang="en-US" altLang="en-US" sz="2200" i="1" dirty="0"/>
              <a:t> push origin master </a:t>
            </a:r>
          </a:p>
          <a:p>
            <a:pPr lvl="2"/>
            <a:r>
              <a:rPr lang="en-US" altLang="en-US" sz="2200" i="1" dirty="0"/>
              <a:t>git pull</a:t>
            </a:r>
          </a:p>
          <a:p>
            <a:pPr lvl="2"/>
            <a:r>
              <a:rPr lang="en-US" altLang="en-US" sz="2200" i="1" dirty="0"/>
              <a:t>git status</a:t>
            </a:r>
          </a:p>
          <a:p>
            <a:pPr lvl="2"/>
            <a:r>
              <a:rPr lang="en-US" altLang="en-US" sz="2200" dirty="0"/>
              <a:t>More commands: </a:t>
            </a:r>
            <a:r>
              <a:rPr lang="en-US" altLang="en-US" sz="2200" dirty="0">
                <a:hlinkClick r:id="rId2"/>
              </a:rPr>
              <a:t>https://git-scm.com/docs</a:t>
            </a:r>
            <a:endParaRPr lang="en-US" altLang="en-US" sz="2200" dirty="0"/>
          </a:p>
          <a:p>
            <a:pPr lvl="2"/>
            <a:endParaRPr lang="en-US" altLang="en-US" sz="3600" dirty="0">
              <a:latin typeface="Arial" panose="020B0604020202020204" pitchFamily="34" charset="0"/>
            </a:endParaRPr>
          </a:p>
          <a:p>
            <a:pPr lvl="2"/>
            <a:endParaRPr lang="en-US" dirty="0">
              <a:latin typeface="Helvetica Neue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3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</a:t>
            </a:r>
            <a:r>
              <a:rPr lang="en-US" dirty="0" err="1"/>
              <a:t>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337B7-293B-4C55-AE68-393FFF32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53858"/>
            <a:ext cx="9167505" cy="4708677"/>
          </a:xfrm>
          <a:prstGeom prst="rect">
            <a:avLst/>
          </a:prstGeom>
        </p:spPr>
      </p:pic>
      <p:pic>
        <p:nvPicPr>
          <p:cNvPr id="2050" name="Picture 2" descr="Image result for gitkraken logo">
            <a:extLst>
              <a:ext uri="{FF2B5EF4-FFF2-40B4-BE49-F238E27FC236}">
                <a16:creationId xmlns:a16="http://schemas.microsoft.com/office/drawing/2014/main" id="{726DE652-A59B-4B3C-887E-59FD0DD4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08" y="284176"/>
            <a:ext cx="4247724" cy="14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33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13D-BB81-48B7-9AF4-2C8C3176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in Git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013D-D1D6-4E11-8CF5-C14BEC1D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from (</a:t>
            </a:r>
            <a:r>
              <a:rPr lang="en-US" dirty="0">
                <a:hlinkClick r:id="rId2"/>
              </a:rPr>
              <a:t>https://git-scm.com/downloads</a:t>
            </a:r>
            <a:r>
              <a:rPr lang="en-US" dirty="0"/>
              <a:t>)</a:t>
            </a:r>
          </a:p>
          <a:p>
            <a:r>
              <a:rPr lang="en-US" dirty="0"/>
              <a:t>Right click desired directory and press “GIT BASH Here”</a:t>
            </a:r>
          </a:p>
          <a:p>
            <a:r>
              <a:rPr lang="en-US" dirty="0"/>
              <a:t>Use commands in terminal </a:t>
            </a:r>
          </a:p>
          <a:p>
            <a:pPr lvl="1"/>
            <a:r>
              <a:rPr lang="en-US" i="1" dirty="0"/>
              <a:t>git clone, git commit, git push,  git pull,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F935-AA57-4D60-A5D7-9B93438C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49" y="3429000"/>
            <a:ext cx="5769512" cy="31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9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13D-BB81-48B7-9AF4-2C8C3176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in Debian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013D-D1D6-4E11-8CF5-C14BEC1D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git is installed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apt-get update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apt-get install git</a:t>
            </a:r>
          </a:p>
          <a:p>
            <a:r>
              <a:rPr lang="en-US" dirty="0"/>
              <a:t>Change directory into desired location: </a:t>
            </a:r>
            <a:r>
              <a:rPr lang="en-US" i="1" dirty="0"/>
              <a:t>cd </a:t>
            </a:r>
            <a:r>
              <a:rPr lang="en-US" i="1" dirty="0" err="1"/>
              <a:t>directoryname</a:t>
            </a:r>
            <a:endParaRPr lang="en-US" i="1" dirty="0"/>
          </a:p>
          <a:p>
            <a:r>
              <a:rPr lang="en-US" dirty="0"/>
              <a:t>Use commands in terminal</a:t>
            </a:r>
          </a:p>
          <a:p>
            <a:pPr lvl="1"/>
            <a:r>
              <a:rPr lang="en-US" i="1" dirty="0"/>
              <a:t>git clone, git commit, git push,  git pull,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68165-FBA4-4FF3-869E-F29B24CB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40" y="3694967"/>
            <a:ext cx="5499411" cy="28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A38-AC01-475B-BBC5-5032B68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Basic Git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631B-60E3-4006-B9E2-16DFA8E99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397781" cy="4206240"/>
          </a:xfrm>
        </p:spPr>
        <p:txBody>
          <a:bodyPr/>
          <a:lstStyle/>
          <a:p>
            <a:r>
              <a:rPr lang="en-US" b="1" dirty="0"/>
              <a:t>Setup repository</a:t>
            </a:r>
          </a:p>
          <a:p>
            <a:pPr lvl="1"/>
            <a:r>
              <a:rPr lang="en-US" i="1" dirty="0"/>
              <a:t>&gt; git clone “https://urltorepository”</a:t>
            </a:r>
          </a:p>
          <a:p>
            <a:pPr lvl="1"/>
            <a:r>
              <a:rPr lang="en-US" i="1" dirty="0"/>
              <a:t>&gt; git </a:t>
            </a:r>
            <a:r>
              <a:rPr lang="en-US" i="1" dirty="0" err="1"/>
              <a:t>init</a:t>
            </a:r>
            <a:endParaRPr lang="en-US" i="1" dirty="0"/>
          </a:p>
          <a:p>
            <a:r>
              <a:rPr lang="en-US" b="1" dirty="0"/>
              <a:t>Initial Commit</a:t>
            </a:r>
          </a:p>
          <a:p>
            <a:pPr lvl="1"/>
            <a:r>
              <a:rPr lang="en-US" dirty="0"/>
              <a:t>add files to folder</a:t>
            </a:r>
          </a:p>
          <a:p>
            <a:pPr lvl="1"/>
            <a:r>
              <a:rPr lang="en-US" dirty="0"/>
              <a:t>&gt; git add –A</a:t>
            </a:r>
          </a:p>
          <a:p>
            <a:pPr lvl="1"/>
            <a:r>
              <a:rPr lang="en-US" dirty="0"/>
              <a:t>&gt; git commit –m “Initial Commit”</a:t>
            </a:r>
          </a:p>
          <a:p>
            <a:pPr lvl="1"/>
            <a:r>
              <a:rPr lang="en-US" dirty="0"/>
              <a:t>&gt; git push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4B03C2-ACB3-40C9-BE43-6399386647B7}"/>
              </a:ext>
            </a:extLst>
          </p:cNvPr>
          <p:cNvSpPr txBox="1">
            <a:spLocks/>
          </p:cNvSpPr>
          <p:nvPr/>
        </p:nvSpPr>
        <p:spPr>
          <a:xfrm>
            <a:off x="5915889" y="2034540"/>
            <a:ext cx="4397781" cy="2480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Later Commits</a:t>
            </a:r>
          </a:p>
          <a:p>
            <a:pPr lvl="1"/>
            <a:r>
              <a:rPr lang="en-US" dirty="0"/>
              <a:t>&gt; git pull</a:t>
            </a:r>
          </a:p>
          <a:p>
            <a:pPr lvl="1"/>
            <a:r>
              <a:rPr lang="en-US" dirty="0"/>
              <a:t>make file changes</a:t>
            </a:r>
          </a:p>
          <a:p>
            <a:pPr lvl="1"/>
            <a:r>
              <a:rPr lang="en-US" dirty="0"/>
              <a:t>&gt; git add –A</a:t>
            </a:r>
          </a:p>
          <a:p>
            <a:pPr lvl="1"/>
            <a:r>
              <a:rPr lang="en-US" dirty="0"/>
              <a:t>&gt; git commit –m “Description of changes”</a:t>
            </a:r>
          </a:p>
          <a:p>
            <a:pPr lvl="1"/>
            <a:r>
              <a:rPr lang="en-US" dirty="0"/>
              <a:t>&gt; git push</a:t>
            </a:r>
          </a:p>
        </p:txBody>
      </p:sp>
    </p:spTree>
    <p:extLst>
      <p:ext uri="{BB962C8B-B14F-4D97-AF65-F5344CB8AC3E}">
        <p14:creationId xmlns:p14="http://schemas.microsoft.com/office/powerpoint/2010/main" val="321867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DA38-AC01-475B-BBC5-5032B68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631B-60E3-4006-B9E2-16DFA8E99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resources and tutorials are available online</a:t>
            </a:r>
          </a:p>
          <a:p>
            <a:pPr lvl="1"/>
            <a:r>
              <a:rPr lang="en-US" sz="2400" dirty="0" err="1"/>
              <a:t>Codecademy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https://www.codecademy.com/learn/learn-git</a:t>
            </a:r>
            <a:endParaRPr lang="en-US" sz="2400" dirty="0"/>
          </a:p>
          <a:p>
            <a:pPr lvl="1"/>
            <a:r>
              <a:rPr lang="en-US" sz="2400" dirty="0" err="1"/>
              <a:t>CodeSchool</a:t>
            </a:r>
            <a:r>
              <a:rPr lang="en-US" sz="2400" dirty="0"/>
              <a:t>/Github: </a:t>
            </a:r>
            <a:r>
              <a:rPr lang="en-US" sz="2400" dirty="0">
                <a:hlinkClick r:id="rId3"/>
              </a:rPr>
              <a:t>https://try.github.io/levels/1/challenges/1</a:t>
            </a:r>
            <a:endParaRPr lang="en-US" sz="2400" dirty="0"/>
          </a:p>
          <a:p>
            <a:r>
              <a:rPr lang="en-US" sz="2800" dirty="0"/>
              <a:t>Experiment with our practice GitHub repository</a:t>
            </a:r>
          </a:p>
          <a:p>
            <a:pPr lvl="1"/>
            <a:r>
              <a:rPr lang="en-US" sz="2400" dirty="0"/>
              <a:t>Github/SPARC-Auburn: </a:t>
            </a:r>
            <a:r>
              <a:rPr lang="en-US" sz="2400" dirty="0">
                <a:hlinkClick r:id="rId4"/>
              </a:rPr>
              <a:t>https://github.com/SPARC-Auburn/Git-Practice</a:t>
            </a:r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7DF43-6E1A-41A4-A574-E270DB3E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SPARC</a:t>
            </a:r>
          </a:p>
        </p:txBody>
      </p:sp>
    </p:spTree>
    <p:extLst>
      <p:ext uri="{BB962C8B-B14F-4D97-AF65-F5344CB8AC3E}">
        <p14:creationId xmlns:p14="http://schemas.microsoft.com/office/powerpoint/2010/main" val="40160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838646"/>
            <a:ext cx="3709991" cy="518070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671" y="838647"/>
            <a:ext cx="5823328" cy="5180708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Student lead organization at Auburn University.</a:t>
            </a:r>
          </a:p>
          <a:p>
            <a:r>
              <a:rPr lang="en-US" sz="2000">
                <a:solidFill>
                  <a:schemeClr val="bg2"/>
                </a:solidFill>
              </a:rPr>
              <a:t>Creates and fosters an environment of creativity and innovation through collaborative projects.</a:t>
            </a:r>
          </a:p>
          <a:p>
            <a:r>
              <a:rPr lang="en-US" sz="2000">
                <a:solidFill>
                  <a:schemeClr val="bg2"/>
                </a:solidFill>
              </a:rPr>
              <a:t>A place to test out ideas, integrate concepts learned in class, and learn skills that will be instrumental when working in the workforce.</a:t>
            </a:r>
          </a:p>
          <a:p>
            <a:r>
              <a:rPr lang="en-US" sz="2000">
                <a:solidFill>
                  <a:schemeClr val="bg2"/>
                </a:solidFill>
              </a:rPr>
              <a:t>No prior experience is required, only a willingness to learn.</a:t>
            </a:r>
          </a:p>
          <a:p>
            <a:r>
              <a:rPr lang="en-US" sz="2000">
                <a:solidFill>
                  <a:schemeClr val="bg2"/>
                </a:solidFill>
              </a:rPr>
              <a:t>Great for students of all ages and majors.</a:t>
            </a:r>
          </a:p>
        </p:txBody>
      </p:sp>
    </p:spTree>
    <p:extLst>
      <p:ext uri="{BB962C8B-B14F-4D97-AF65-F5344CB8AC3E}">
        <p14:creationId xmlns:p14="http://schemas.microsoft.com/office/powerpoint/2010/main" val="18358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85" y="307610"/>
            <a:ext cx="1618281" cy="1326879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br>
              <a:rPr lang="en-US" dirty="0"/>
            </a:br>
            <a:r>
              <a:rPr lang="en-US" dirty="0"/>
              <a:t>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31"/>
          <a:stretch/>
        </p:blipFill>
        <p:spPr>
          <a:xfrm>
            <a:off x="1771650" y="0"/>
            <a:ext cx="3739964" cy="317774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1585" y="2288720"/>
            <a:ext cx="1236063" cy="660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Broun Hall</a:t>
            </a:r>
          </a:p>
          <a:p>
            <a:r>
              <a:rPr lang="en-US" sz="1800" dirty="0">
                <a:solidFill>
                  <a:schemeClr val="tx1"/>
                </a:solidFill>
              </a:rPr>
              <a:t>Room 367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8534" b="15867"/>
          <a:stretch/>
        </p:blipFill>
        <p:spPr>
          <a:xfrm>
            <a:off x="5437354" y="0"/>
            <a:ext cx="3633090" cy="317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907" t="1525" r="10541" b="4055"/>
          <a:stretch/>
        </p:blipFill>
        <p:spPr>
          <a:xfrm>
            <a:off x="9070818" y="0"/>
            <a:ext cx="3121181" cy="3177743"/>
          </a:xfrm>
          <a:prstGeom prst="rect">
            <a:avLst/>
          </a:prstGeom>
        </p:spPr>
      </p:pic>
      <p:pic>
        <p:nvPicPr>
          <p:cNvPr id="1026" name="Picture 2" descr="https://lh3.googleusercontent.com/caUyZQpr_whZBcDgmjSvmA1bY0E4NE9tS3Nn8q0y7UIYmPWUP03ufKRyMiOSlcHACjcS71wyjPwgtcAAWIyVYP7prdgkgTE--bm4CgVnHGeCWtsij11GZTqzDjDWzx1OmgH6jJzoByeasz8ysClQG-5FlcYweehnTlj5hRZQH7QWS0YOhOej-kH8TD2pGpYv-tUhqtVFd_FRTdUF5n2BHmBO9O3csD3euwdNVuaHycDXsRzn9yWMd5Lhryb4s-pOBKIqOsFA0QCECe71SD_MAAoiK7vJt_1rRK3iDRVmjbwx0gJizDgh4sWkcHKQ5in4btzJYf1rRC3hWzuRGfH209pa2kAiClUm-vZSOwttWUKyySiopG3ta3j9P3HOnFr-c__zGpTkVpj5gcaBe21sDLNNJ9OMJtyUDJZB6DGxMWUwljD8n7rf55lyHnEA-rBv3hGcibIj9ECpxPB3jQ32rsG6jPnNl5f0tYrNU54W45_C5KMLaHIou4PCdl4Wcf92dAuLhOjgrSiOAZsgB8lAGznTNjexScRRVpmz_0hnjGe8N0rAOe3jGjE-4AP1gzJm8Oj0lfBzm-ejpdhP3-0Hjwt5-w1ZhuryUZV5-jx8=w1921-h468-no">
            <a:extLst>
              <a:ext uri="{FF2B5EF4-FFF2-40B4-BE49-F238E27FC236}">
                <a16:creationId xmlns:a16="http://schemas.microsoft.com/office/drawing/2014/main" id="{645DF2EB-050C-4B90-AD57-BE7D9BFB6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/>
          <a:stretch/>
        </p:blipFill>
        <p:spPr bwMode="auto">
          <a:xfrm>
            <a:off x="0" y="3381658"/>
            <a:ext cx="12192000" cy="34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2836FF-945C-48EA-A449-7EDFC73F67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0"/>
            <a:ext cx="6069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BC7947-FCF0-4F53-A871-5E847286C3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E04DFB-DE39-4410-A457-DD1B62DE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691" y="176109"/>
            <a:ext cx="6069743" cy="164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lh3.googleusercontent.com/hydpBJvmp3wpuHzClMq1uEW-Yg4ib8v1IUL8O5xqOdmD26_a2dz1eBg-dtBJLlaMRjlzWb9fJzzTW-0-g8mmtzwHE8aedXflqxdbpKgcV0WDxeltaTXkMW6CwtFtEWmoRf4ns8AhFKHFdiAsx4Glmy3J6-LYyF9zdllcmILoRDwwcmjMrfXglenk_uJVeIemXKMFbDsAdNlBexLFQ-vn06EKqbZnrrCL5FUYR8_CRhVJuVUq1NeipL2RvJaAz7G58XyTu-OnB36aryeCJc33mMecQO2-Sb4XN6LXytOXPKDKHrwVJSoKAVW-iQBD7-4h0njRXTmoJ_hcVOwRoudOLZc2G7E9EEVjMO9fdpS3bzjjk3zTxuXcDlWP_WlyOTQGnlZ6kZ68O1P_nPpm5kR_wvSVnt8WP-DzUyYLQSmY8JVBzGL2trcdoAzzSRF8xP1n17j8PNkp18OGFbBayR0MycRLbr3otdz-1MSifvYVF0jddIqSmv-JHlK2rRhn6WvcgAhrXqoT_85oYhdgUVjqIR39rAUSYvRIxVo2l28XfUj9DfHkGEMkByK2Z1AvqFR1PSbtHnSfIQCJ0J5edkN_VxbmbqH9Z5J16d60P9Hvmi7OKlnmdQ=w687-h91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26232" r="13852" b="10265"/>
          <a:stretch/>
        </p:blipFill>
        <p:spPr bwMode="auto">
          <a:xfrm>
            <a:off x="634275" y="847976"/>
            <a:ext cx="4851141" cy="51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How to become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5 constructive hours in the lab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Write the times on the sheet on the clipboard next to the door.</a:t>
            </a:r>
          </a:p>
          <a:p>
            <a:r>
              <a:rPr lang="en-US">
                <a:solidFill>
                  <a:schemeClr val="bg1"/>
                </a:solidFill>
              </a:rPr>
              <a:t>Contact </a:t>
            </a:r>
            <a:r>
              <a:rPr lang="en-US" dirty="0">
                <a:solidFill>
                  <a:schemeClr val="bg1"/>
                </a:solidFill>
              </a:rPr>
              <a:t>us at sparc.auburn@gmail.com</a:t>
            </a:r>
          </a:p>
          <a:p>
            <a:r>
              <a:rPr lang="en-US" dirty="0">
                <a:solidFill>
                  <a:schemeClr val="bg1"/>
                </a:solidFill>
              </a:rPr>
              <a:t>We will respond with the instructions to get an access code.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C7155-1644-4C60-B0B5-32B1800D60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2"/>
                </a:solidFill>
              </a:rPr>
              <a:t>SPARC 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lang="en-US" sz="1500" b="1">
                <a:solidFill>
                  <a:schemeClr val="tx2"/>
                </a:solidFill>
              </a:rPr>
              <a:t>Open Forum</a:t>
            </a:r>
          </a:p>
          <a:p>
            <a:r>
              <a:rPr lang="en-US" sz="1500">
                <a:solidFill>
                  <a:schemeClr val="tx2"/>
                </a:solidFill>
              </a:rPr>
              <a:t>Discuss status of active projects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and discuss specific topic in the realms of technology, engineering or making.</a:t>
            </a:r>
          </a:p>
          <a:p>
            <a:r>
              <a:rPr lang="en-US" sz="1500">
                <a:solidFill>
                  <a:schemeClr val="tx2"/>
                </a:solidFill>
              </a:rPr>
              <a:t>Wednesdays at 6:00 PM</a:t>
            </a:r>
          </a:p>
          <a:p>
            <a:r>
              <a:rPr lang="en-US" sz="1500" b="1">
                <a:solidFill>
                  <a:schemeClr val="tx2"/>
                </a:solidFill>
              </a:rPr>
              <a:t>Maker Training Session</a:t>
            </a:r>
          </a:p>
          <a:p>
            <a:r>
              <a:rPr lang="en-US" sz="1500">
                <a:solidFill>
                  <a:schemeClr val="tx2"/>
                </a:solidFill>
              </a:rPr>
              <a:t>Learn about a specific skills like 3D printing, CAD, electrical prototyping, and robotics.</a:t>
            </a:r>
          </a:p>
          <a:p>
            <a:r>
              <a:rPr lang="en-US" sz="1500">
                <a:solidFill>
                  <a:schemeClr val="tx2"/>
                </a:solidFill>
              </a:rPr>
              <a:t>Centered around SPARC Sumo Bot Competition</a:t>
            </a:r>
          </a:p>
          <a:p>
            <a:r>
              <a:rPr lang="en-US" sz="1500">
                <a:solidFill>
                  <a:schemeClr val="tx2"/>
                </a:solidFill>
              </a:rPr>
              <a:t>Tuesdays at 5:30 PM</a:t>
            </a:r>
            <a:endParaRPr lang="en-US" sz="1500" b="1">
              <a:solidFill>
                <a:schemeClr val="tx2"/>
              </a:solidFill>
            </a:endParaRPr>
          </a:p>
          <a:p>
            <a:r>
              <a:rPr lang="en-US" sz="1500" b="1">
                <a:solidFill>
                  <a:schemeClr val="tx2"/>
                </a:solidFill>
              </a:rPr>
              <a:t>Project Meetings</a:t>
            </a:r>
          </a:p>
          <a:p>
            <a:r>
              <a:rPr lang="en-US" sz="1500">
                <a:solidFill>
                  <a:schemeClr val="tx2"/>
                </a:solidFill>
              </a:rPr>
              <a:t>Project members come together to talk about detailed progress.</a:t>
            </a:r>
          </a:p>
          <a:p>
            <a:r>
              <a:rPr lang="en-US" sz="1500">
                <a:solidFill>
                  <a:schemeClr val="tx2"/>
                </a:solidFill>
              </a:rPr>
              <a:t>Meeting times and locations vary from project to project.</a:t>
            </a:r>
          </a:p>
        </p:txBody>
      </p:sp>
    </p:spTree>
    <p:extLst>
      <p:ext uri="{BB962C8B-B14F-4D97-AF65-F5344CB8AC3E}">
        <p14:creationId xmlns:p14="http://schemas.microsoft.com/office/powerpoint/2010/main" val="9907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002" y="2118714"/>
            <a:ext cx="7090997" cy="409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NASA Robotics Mining Competition Team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Jeremy </a:t>
            </a:r>
            <a:r>
              <a:rPr lang="en-US" dirty="0" err="1"/>
              <a:t>Frasher</a:t>
            </a:r>
            <a:r>
              <a:rPr lang="en-US" dirty="0"/>
              <a:t> &lt;jjf0010@auburn.edu&gt;</a:t>
            </a:r>
          </a:p>
          <a:p>
            <a:pPr marL="228600" lvl="1" indent="0">
              <a:buNone/>
            </a:pPr>
            <a:r>
              <a:rPr lang="en-US" dirty="0"/>
              <a:t>Meets on Mondays 6-7, SPARC Lab, Broun 367</a:t>
            </a:r>
          </a:p>
          <a:p>
            <a:pPr marL="0" indent="0">
              <a:buNone/>
            </a:pPr>
            <a:r>
              <a:rPr lang="en-US" b="1" dirty="0"/>
              <a:t>RC Hobbyist Club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Craig Legrand &lt;cbl0019@auburn.edu&gt;</a:t>
            </a:r>
          </a:p>
          <a:p>
            <a:pPr marL="228600" lvl="1" indent="0">
              <a:buNone/>
            </a:pPr>
            <a:r>
              <a:rPr lang="en-US" dirty="0"/>
              <a:t>Meets on Mondays 3:30-4:30, SPARC Lab</a:t>
            </a:r>
          </a:p>
          <a:p>
            <a:pPr marL="228600" lvl="1" indent="0">
              <a:buNone/>
            </a:pPr>
            <a:r>
              <a:rPr lang="en-US" dirty="0"/>
              <a:t>Fridays 3:30-5:00, Broun 235</a:t>
            </a:r>
          </a:p>
          <a:p>
            <a:pPr marL="0" indent="0">
              <a:buNone/>
            </a:pPr>
            <a:r>
              <a:rPr lang="en-US" b="1" dirty="0"/>
              <a:t>IEEE Auburn University Student Branch</a:t>
            </a:r>
          </a:p>
          <a:p>
            <a:pPr marL="228600" lvl="1" indent="0">
              <a:buNone/>
            </a:pPr>
            <a:r>
              <a:rPr lang="en-US" b="1" dirty="0"/>
              <a:t>President: </a:t>
            </a:r>
            <a:r>
              <a:rPr lang="en-US" dirty="0"/>
              <a:t>Michelle </a:t>
            </a:r>
            <a:r>
              <a:rPr lang="en-US" dirty="0" err="1"/>
              <a:t>Kniffen</a:t>
            </a:r>
            <a:r>
              <a:rPr lang="en-US" dirty="0"/>
              <a:t> &lt;mek0027@auburn.edu&gt;</a:t>
            </a:r>
          </a:p>
          <a:p>
            <a:pPr marL="228600" lvl="1" indent="0">
              <a:buNone/>
            </a:pPr>
            <a:r>
              <a:rPr lang="en-US" dirty="0"/>
              <a:t>Meets on announced Mondays, Broun 238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08CA1-6A8C-4799-A0B9-138511D0CF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5253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FE3E5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5B3ADA-79F1-4EAE-87CA-8A5750FC2F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601513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EA3165-85FA-4E0B-8D3B-4CD1DF3836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2575502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9" name="Picture 2" descr="Image result for nasa robotic mining competition logo">
            <a:extLst>
              <a:ext uri="{FF2B5EF4-FFF2-40B4-BE49-F238E27FC236}">
                <a16:creationId xmlns:a16="http://schemas.microsoft.com/office/drawing/2014/main" id="{FEEC45EF-0C0C-41D5-B296-D13CDBB09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1" y="800100"/>
            <a:ext cx="1318614" cy="13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2C988-CB11-464C-B7AB-F4AEC32977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478" y="4549491"/>
            <a:ext cx="2023860" cy="1706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3" name="Picture 4" descr="Image result for ieee auburn branch logo">
            <a:extLst>
              <a:ext uri="{FF2B5EF4-FFF2-40B4-BE49-F238E27FC236}">
                <a16:creationId xmlns:a16="http://schemas.microsoft.com/office/drawing/2014/main" id="{1F77E298-BB1A-4693-A71A-2AD8DB88F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186" y="5135813"/>
            <a:ext cx="1644162" cy="53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DE43C-2E4B-4FB4-B0BC-83F1C04D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7" y="3215259"/>
            <a:ext cx="1644162" cy="42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003" y="284176"/>
            <a:ext cx="7090996" cy="1508760"/>
          </a:xfrm>
        </p:spPr>
        <p:txBody>
          <a:bodyPr>
            <a:normAutofit/>
          </a:bodyPr>
          <a:lstStyle/>
          <a:p>
            <a:r>
              <a:rPr lang="en-US"/>
              <a:t>Partner Organizations</a:t>
            </a:r>
          </a:p>
        </p:txBody>
      </p:sp>
    </p:spTree>
    <p:extLst>
      <p:ext uri="{BB962C8B-B14F-4D97-AF65-F5344CB8AC3E}">
        <p14:creationId xmlns:p14="http://schemas.microsoft.com/office/powerpoint/2010/main" val="1949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0F0C74-5F5D-4083-AD9B-EE170AE2ECEE}"/>
              </a:ext>
            </a:extLst>
          </p:cNvPr>
          <p:cNvSpPr/>
          <p:nvPr/>
        </p:nvSpPr>
        <p:spPr>
          <a:xfrm>
            <a:off x="6892290" y="0"/>
            <a:ext cx="529971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320222"/>
            <a:ext cx="4505325" cy="1509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More Information about SPARC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3A76-80F2-44AA-8A27-974398CD6D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3013" y="300038"/>
            <a:ext cx="3328987" cy="655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Website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http://sparc-auburn.github.io/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Github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https://github.com/SPARC-Auburn</a:t>
            </a:r>
            <a:endParaRPr lang="en-US" sz="16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Slack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https://sparc-auburn.slack.com/</a:t>
            </a:r>
            <a:endParaRPr lang="en-US" sz="1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Email</a:t>
            </a:r>
          </a:p>
          <a:p>
            <a:pPr marL="0" indent="0">
              <a:buNone/>
            </a:pPr>
            <a:r>
              <a:rPr lang="en-US" sz="1800" dirty="0">
                <a:hlinkClick r:id="rId5"/>
              </a:rPr>
              <a:t>sparc.auburn@gmail.com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CDDE797-C915-402E-8CF5-999A03BD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3343473"/>
            <a:ext cx="885295" cy="8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logo">
            <a:extLst>
              <a:ext uri="{FF2B5EF4-FFF2-40B4-BE49-F238E27FC236}">
                <a16:creationId xmlns:a16="http://schemas.microsoft.com/office/drawing/2014/main" id="{616AA9F9-9482-4B01-824C-D316D903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21" y="507209"/>
            <a:ext cx="908637" cy="3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hub logo">
            <a:extLst>
              <a:ext uri="{FF2B5EF4-FFF2-40B4-BE49-F238E27FC236}">
                <a16:creationId xmlns:a16="http://schemas.microsoft.com/office/drawing/2014/main" id="{015FE6AF-BBE1-44FF-AAAF-FD3AF8C41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10715" r="10229" b="9815"/>
          <a:stretch/>
        </p:blipFill>
        <p:spPr bwMode="auto">
          <a:xfrm>
            <a:off x="7671570" y="1770390"/>
            <a:ext cx="1002879" cy="9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inbox logo">
            <a:extLst>
              <a:ext uri="{FF2B5EF4-FFF2-40B4-BE49-F238E27FC236}">
                <a16:creationId xmlns:a16="http://schemas.microsoft.com/office/drawing/2014/main" id="{20F7B889-054C-46DE-99F3-B0B60E773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79"/>
          <a:stretch/>
        </p:blipFill>
        <p:spPr bwMode="auto">
          <a:xfrm>
            <a:off x="7721422" y="4753122"/>
            <a:ext cx="950191" cy="11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Auburn 2">
      <a:dk1>
        <a:srgbClr val="2D2D2D"/>
      </a:dk1>
      <a:lt1>
        <a:sysClr val="window" lastClr="FFFFFF"/>
      </a:lt1>
      <a:dk2>
        <a:srgbClr val="DD5515"/>
      </a:dk2>
      <a:lt2>
        <a:srgbClr val="DFE3E5"/>
      </a:lt2>
      <a:accent1>
        <a:srgbClr val="DD5515"/>
      </a:accent1>
      <a:accent2>
        <a:srgbClr val="03244D"/>
      </a:accent2>
      <a:accent3>
        <a:srgbClr val="496E9C"/>
      </a:accent3>
      <a:accent4>
        <a:srgbClr val="FCA48C"/>
      </a:accent4>
      <a:accent5>
        <a:srgbClr val="DD5515"/>
      </a:accent5>
      <a:accent6>
        <a:srgbClr val="03244D"/>
      </a:accent6>
      <a:hlink>
        <a:srgbClr val="496E9C"/>
      </a:hlink>
      <a:folHlink>
        <a:srgbClr val="496E9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5691</TotalTime>
  <Words>1273</Words>
  <Application>Microsoft Office PowerPoint</Application>
  <PresentationFormat>Widescreen</PresentationFormat>
  <Paragraphs>223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Corbel</vt:lpstr>
      <vt:lpstr>Helvetica Neue</vt:lpstr>
      <vt:lpstr>Wingdings</vt:lpstr>
      <vt:lpstr>Banded</vt:lpstr>
      <vt:lpstr>Welcome to:</vt:lpstr>
      <vt:lpstr>Agenda</vt:lpstr>
      <vt:lpstr>About SPARC</vt:lpstr>
      <vt:lpstr>Introduction</vt:lpstr>
      <vt:lpstr>Our  Lab</vt:lpstr>
      <vt:lpstr>How to become a Member</vt:lpstr>
      <vt:lpstr>SPARC Meetings</vt:lpstr>
      <vt:lpstr>Partner Organizations</vt:lpstr>
      <vt:lpstr>More Information about SPARC</vt:lpstr>
      <vt:lpstr>Outreach</vt:lpstr>
      <vt:lpstr>Outreach Events</vt:lpstr>
      <vt:lpstr>Sumo Robotics Tournament</vt:lpstr>
      <vt:lpstr>What is a Sumo Bot Competition?</vt:lpstr>
      <vt:lpstr>Mini-Class Requirements</vt:lpstr>
      <vt:lpstr>SPARC MINI-CLASS Part Requirements</vt:lpstr>
      <vt:lpstr>Maker Training Session Topics</vt:lpstr>
      <vt:lpstr>Maker Topic: Version Control and Git</vt:lpstr>
      <vt:lpstr>Why use Version Control System (VCS)</vt:lpstr>
      <vt:lpstr>Definition of Terms </vt:lpstr>
      <vt:lpstr>Basic Git Work Flow</vt:lpstr>
      <vt:lpstr>Expanded Git Work Flow</vt:lpstr>
      <vt:lpstr>What is GitHub</vt:lpstr>
      <vt:lpstr>Ways to Use Git and Github</vt:lpstr>
      <vt:lpstr>Using Git iN</vt:lpstr>
      <vt:lpstr>Using Git in Git Bash</vt:lpstr>
      <vt:lpstr>Using Git in Debian Linux</vt:lpstr>
      <vt:lpstr>Typical Basic Git Procedure</vt:lpstr>
      <vt:lpstr>Practicing 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to:</dc:title>
  <dc:creator>Matthew Castleberry</dc:creator>
  <cp:lastModifiedBy>Matthew Castleberry</cp:lastModifiedBy>
  <cp:revision>262</cp:revision>
  <dcterms:created xsi:type="dcterms:W3CDTF">2016-09-03T15:20:58Z</dcterms:created>
  <dcterms:modified xsi:type="dcterms:W3CDTF">2018-01-23T00:02:10Z</dcterms:modified>
</cp:coreProperties>
</file>